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Sugo Classic" charset="1" panose="00000000000000000000"/>
      <p:regular r:id="rId20"/>
    </p:embeddedFont>
    <p:embeddedFont>
      <p:font typeface="Crimson Pro" charset="1" panose="00000000000000000000"/>
      <p:regular r:id="rId21"/>
    </p:embeddedFont>
    <p:embeddedFont>
      <p:font typeface="Sugo Classic Bold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Crimson Pro Bold" charset="1" panose="00000000000000000000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2520" y="5878830"/>
            <a:ext cx="18640520" cy="6758940"/>
          </a:xfrm>
          <a:custGeom>
            <a:avLst/>
            <a:gdLst/>
            <a:ahLst/>
            <a:cxnLst/>
            <a:rect r="r" b="b" t="t" l="l"/>
            <a:pathLst>
              <a:path h="6758940" w="1864052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3" r="0" b="-9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84616" y="-490898"/>
            <a:ext cx="3335307" cy="8085592"/>
          </a:xfrm>
          <a:custGeom>
            <a:avLst/>
            <a:gdLst/>
            <a:ahLst/>
            <a:cxnLst/>
            <a:rect r="r" b="b" t="t" l="l"/>
            <a:pathLst>
              <a:path h="8085592" w="3335307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3495" y="238125"/>
            <a:ext cx="14228491" cy="425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48"/>
              </a:lnSpc>
            </a:pPr>
            <a:r>
              <a:rPr lang="en-US" sz="1621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Retail Analytics and Classification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26857" y="4158332"/>
            <a:ext cx="4834287" cy="276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Nirbhay</a:t>
            </a:r>
          </a:p>
          <a:p>
            <a:pPr algn="ctr">
              <a:lnSpc>
                <a:spcPts val="5433"/>
              </a:lnSpc>
            </a:pPr>
            <a:r>
              <a:rPr lang="en-US" sz="388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Paras Khola</a:t>
            </a:r>
          </a:p>
          <a:p>
            <a:pPr algn="ctr">
              <a:lnSpc>
                <a:spcPts val="5433"/>
              </a:lnSpc>
            </a:pPr>
            <a:r>
              <a:rPr lang="en-US" sz="388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Vishal Yadav</a:t>
            </a:r>
          </a:p>
          <a:p>
            <a:pPr algn="ctr">
              <a:lnSpc>
                <a:spcPts val="5433"/>
              </a:lnSpc>
            </a:pPr>
            <a:r>
              <a:rPr lang="en-US" sz="388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Ritika Gupta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33908" y="1922344"/>
            <a:ext cx="5751179" cy="8088032"/>
          </a:xfrm>
          <a:custGeom>
            <a:avLst/>
            <a:gdLst/>
            <a:ahLst/>
            <a:cxnLst/>
            <a:rect r="r" b="b" t="t" l="l"/>
            <a:pathLst>
              <a:path h="8088032" w="5751179">
                <a:moveTo>
                  <a:pt x="0" y="0"/>
                </a:moveTo>
                <a:lnTo>
                  <a:pt x="5751179" y="0"/>
                </a:lnTo>
                <a:lnTo>
                  <a:pt x="5751179" y="8088032"/>
                </a:lnTo>
                <a:lnTo>
                  <a:pt x="0" y="8088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56627" y="1690713"/>
            <a:ext cx="6491287" cy="8311832"/>
          </a:xfrm>
          <a:custGeom>
            <a:avLst/>
            <a:gdLst/>
            <a:ahLst/>
            <a:cxnLst/>
            <a:rect r="r" b="b" t="t" l="l"/>
            <a:pathLst>
              <a:path h="8311832" w="6491287">
                <a:moveTo>
                  <a:pt x="0" y="0"/>
                </a:moveTo>
                <a:lnTo>
                  <a:pt x="6491287" y="0"/>
                </a:lnTo>
                <a:lnTo>
                  <a:pt x="6491287" y="8311832"/>
                </a:lnTo>
                <a:lnTo>
                  <a:pt x="0" y="8311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75176" y="404116"/>
            <a:ext cx="6404934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Result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75176" y="404116"/>
            <a:ext cx="6404934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Result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369978" y="3039529"/>
            <a:ext cx="9708192" cy="4767772"/>
          </a:xfrm>
          <a:custGeom>
            <a:avLst/>
            <a:gdLst/>
            <a:ahLst/>
            <a:cxnLst/>
            <a:rect r="r" b="b" t="t" l="l"/>
            <a:pathLst>
              <a:path h="4767772" w="9708192">
                <a:moveTo>
                  <a:pt x="0" y="0"/>
                </a:moveTo>
                <a:lnTo>
                  <a:pt x="9708192" y="0"/>
                </a:lnTo>
                <a:lnTo>
                  <a:pt x="9708192" y="4767771"/>
                </a:lnTo>
                <a:lnTo>
                  <a:pt x="0" y="4767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75176" y="8306699"/>
            <a:ext cx="14097796" cy="951601"/>
          </a:xfrm>
          <a:custGeom>
            <a:avLst/>
            <a:gdLst/>
            <a:ahLst/>
            <a:cxnLst/>
            <a:rect r="r" b="b" t="t" l="l"/>
            <a:pathLst>
              <a:path h="951601" w="14097796">
                <a:moveTo>
                  <a:pt x="0" y="0"/>
                </a:moveTo>
                <a:lnTo>
                  <a:pt x="14097796" y="0"/>
                </a:lnTo>
                <a:lnTo>
                  <a:pt x="14097796" y="951601"/>
                </a:lnTo>
                <a:lnTo>
                  <a:pt x="0" y="951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496573" y="3558959"/>
            <a:ext cx="22266871" cy="672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88"/>
              </a:lnSpc>
            </a:pPr>
            <a:r>
              <a:rPr lang="en-US" sz="18991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DEMO&gt;&gt;&gt;</a:t>
            </a:r>
          </a:p>
          <a:p>
            <a:pPr algn="ctr">
              <a:lnSpc>
                <a:spcPts val="2658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38063" y="1390794"/>
            <a:ext cx="13049309" cy="183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Challenges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63610" y="4078802"/>
            <a:ext cx="13323762" cy="123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861" indent="-386930" lvl="1">
              <a:lnSpc>
                <a:spcPts val="4982"/>
              </a:lnSpc>
              <a:buFont typeface="Arial"/>
              <a:buChar char="•"/>
            </a:pPr>
            <a:r>
              <a:rPr lang="en-US" sz="35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There is huge object in retial market to classify but lack of data which effect the model accuracy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63610" y="5699319"/>
            <a:ext cx="13323762" cy="123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861" indent="-386930" lvl="1">
              <a:lnSpc>
                <a:spcPts val="4982"/>
              </a:lnSpc>
              <a:buFont typeface="Arial"/>
              <a:buChar char="•"/>
            </a:pPr>
            <a:r>
              <a:rPr lang="en-US" sz="35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Computational power : as we go for further training and fine tuning we need to excess a GPU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63610" y="7319836"/>
            <a:ext cx="13323762" cy="123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861" indent="-386930" lvl="1">
              <a:lnSpc>
                <a:spcPts val="4982"/>
              </a:lnSpc>
              <a:buFont typeface="Arial"/>
              <a:buChar char="•"/>
            </a:pPr>
            <a:r>
              <a:rPr lang="en-US" sz="3584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Testing: In local shops they have local products which are not cover inside the training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0927" y="1445946"/>
            <a:ext cx="13266145" cy="36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7"/>
              </a:lnSpc>
            </a:pPr>
            <a:r>
              <a:rPr lang="en-US" sz="20927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Thank You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52520" y="5878830"/>
            <a:ext cx="18640520" cy="6758940"/>
          </a:xfrm>
          <a:custGeom>
            <a:avLst/>
            <a:gdLst/>
            <a:ahLst/>
            <a:cxnLst/>
            <a:rect r="r" b="b" t="t" l="l"/>
            <a:pathLst>
              <a:path h="6758940" w="1864052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3" r="0" b="-9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84616" y="-490898"/>
            <a:ext cx="3335307" cy="8085592"/>
          </a:xfrm>
          <a:custGeom>
            <a:avLst/>
            <a:gdLst/>
            <a:ahLst/>
            <a:cxnLst/>
            <a:rect r="r" b="b" t="t" l="l"/>
            <a:pathLst>
              <a:path h="8085592" w="3335307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38063" y="1498650"/>
            <a:ext cx="4217563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4237" y="3705046"/>
            <a:ext cx="8681223" cy="280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sz="32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</a:t>
            </a:r>
            <a:r>
              <a:rPr lang="en-US" sz="321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anual and barcode-based inventory tracking is slow, error-prone, and lacks real-time insights; there is a need for an automated system that uses AI to detect, count, and monitor retail products directly from video feeds.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69903" y="3501653"/>
            <a:ext cx="7927449" cy="567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3526" indent="-351763" lvl="1">
              <a:lnSpc>
                <a:spcPts val="4529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</a:t>
            </a:r>
            <a:r>
              <a:rPr lang="en-US" sz="325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etect and classify retail products in real-time from video feeds using YOLOv8.</a:t>
            </a:r>
          </a:p>
          <a:p>
            <a:pPr algn="l" marL="703526" indent="-351763" lvl="1">
              <a:lnSpc>
                <a:spcPts val="4529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Monitor inventory levels and trigger alerts for low-stock items automatically.</a:t>
            </a:r>
          </a:p>
          <a:p>
            <a:pPr algn="l" marL="703526" indent="-351763" lvl="1">
              <a:lnSpc>
                <a:spcPts val="4529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Generate analytics on product-wise customer consumption patterns.</a:t>
            </a:r>
          </a:p>
          <a:p>
            <a:pPr algn="l" marL="703526" indent="-351763" lvl="1">
              <a:lnSpc>
                <a:spcPts val="4529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Enable visual localization of products on shelves via live camera labeling.</a:t>
            </a:r>
          </a:p>
          <a:p>
            <a:pPr algn="l" marL="703526" indent="-351763" lvl="1">
              <a:lnSpc>
                <a:spcPts val="4529"/>
              </a:lnSpc>
              <a:buFont typeface="Arial"/>
              <a:buChar char="•"/>
            </a:pPr>
            <a:r>
              <a:rPr lang="en-US" sz="3258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Provide a user-friendly web interface for video uploads and result visualization.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97610" y="1849765"/>
            <a:ext cx="2698051" cy="119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0"/>
              </a:lnSpc>
              <a:spcBef>
                <a:spcPct val="0"/>
              </a:spcBef>
            </a:pPr>
            <a:r>
              <a:rPr lang="en-US" b="true" sz="6657">
                <a:solidFill>
                  <a:srgbClr val="000000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3299" y="5076354"/>
            <a:ext cx="4070538" cy="4932700"/>
          </a:xfrm>
          <a:custGeom>
            <a:avLst/>
            <a:gdLst/>
            <a:ahLst/>
            <a:cxnLst/>
            <a:rect r="r" b="b" t="t" l="l"/>
            <a:pathLst>
              <a:path h="4932700" w="4070538">
                <a:moveTo>
                  <a:pt x="0" y="0"/>
                </a:moveTo>
                <a:lnTo>
                  <a:pt x="4070537" y="0"/>
                </a:lnTo>
                <a:lnTo>
                  <a:pt x="4070537" y="4932700"/>
                </a:lnTo>
                <a:lnTo>
                  <a:pt x="0" y="4932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5868" y="5076354"/>
            <a:ext cx="3723963" cy="4873576"/>
          </a:xfrm>
          <a:custGeom>
            <a:avLst/>
            <a:gdLst/>
            <a:ahLst/>
            <a:cxnLst/>
            <a:rect r="r" b="b" t="t" l="l"/>
            <a:pathLst>
              <a:path h="4873576" w="3723963">
                <a:moveTo>
                  <a:pt x="0" y="0"/>
                </a:moveTo>
                <a:lnTo>
                  <a:pt x="3723963" y="0"/>
                </a:lnTo>
                <a:lnTo>
                  <a:pt x="3723963" y="4873576"/>
                </a:lnTo>
                <a:lnTo>
                  <a:pt x="0" y="4873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34623" y="5143500"/>
            <a:ext cx="8071021" cy="4196931"/>
          </a:xfrm>
          <a:custGeom>
            <a:avLst/>
            <a:gdLst/>
            <a:ahLst/>
            <a:cxnLst/>
            <a:rect r="r" b="b" t="t" l="l"/>
            <a:pathLst>
              <a:path h="4196931" w="8071021">
                <a:moveTo>
                  <a:pt x="0" y="0"/>
                </a:moveTo>
                <a:lnTo>
                  <a:pt x="8071022" y="0"/>
                </a:lnTo>
                <a:lnTo>
                  <a:pt x="8071022" y="4196931"/>
                </a:lnTo>
                <a:lnTo>
                  <a:pt x="0" y="4196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20013" y="1677737"/>
            <a:ext cx="10962704" cy="313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We have collect 430 images from different sources.</a:t>
            </a:r>
          </a:p>
          <a:p>
            <a:pPr algn="l" marL="647700" indent="-323850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Using roboflow after data agumentation the data have 1038 train image 43 val_image and 50 testing image </a:t>
            </a:r>
          </a:p>
          <a:p>
            <a:pPr algn="l" marL="647700" indent="-323850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There are 475 classes for detection</a:t>
            </a:r>
          </a:p>
          <a:p>
            <a:pPr algn="l" marL="647700" indent="-323850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1 file of data.yaml after downloading the dataset from roboflow in yolov5pytorch formate which used to train yolov5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5176" y="47469"/>
            <a:ext cx="13049309" cy="183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Dataset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253433" cy="3038626"/>
          </a:xfrm>
          <a:custGeom>
            <a:avLst/>
            <a:gdLst/>
            <a:ahLst/>
            <a:cxnLst/>
            <a:rect r="r" b="b" t="t" l="l"/>
            <a:pathLst>
              <a:path h="3038626" w="1253433">
                <a:moveTo>
                  <a:pt x="0" y="0"/>
                </a:moveTo>
                <a:lnTo>
                  <a:pt x="1253433" y="0"/>
                </a:lnTo>
                <a:lnTo>
                  <a:pt x="1253433" y="3038626"/>
                </a:lnTo>
                <a:lnTo>
                  <a:pt x="0" y="3038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69437" y="7467535"/>
            <a:ext cx="2023544" cy="3534575"/>
          </a:xfrm>
          <a:custGeom>
            <a:avLst/>
            <a:gdLst/>
            <a:ahLst/>
            <a:cxnLst/>
            <a:rect r="r" b="b" t="t" l="l"/>
            <a:pathLst>
              <a:path h="3534575" w="2023544">
                <a:moveTo>
                  <a:pt x="0" y="0"/>
                </a:moveTo>
                <a:lnTo>
                  <a:pt x="2023545" y="0"/>
                </a:lnTo>
                <a:lnTo>
                  <a:pt x="2023545" y="3534575"/>
                </a:lnTo>
                <a:lnTo>
                  <a:pt x="0" y="3534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76030" y="9540620"/>
            <a:ext cx="1858980" cy="1803210"/>
          </a:xfrm>
          <a:custGeom>
            <a:avLst/>
            <a:gdLst/>
            <a:ahLst/>
            <a:cxnLst/>
            <a:rect r="r" b="b" t="t" l="l"/>
            <a:pathLst>
              <a:path h="1803210" w="1858980">
                <a:moveTo>
                  <a:pt x="0" y="0"/>
                </a:moveTo>
                <a:lnTo>
                  <a:pt x="1858980" y="0"/>
                </a:lnTo>
                <a:lnTo>
                  <a:pt x="1858980" y="1803210"/>
                </a:lnTo>
                <a:lnTo>
                  <a:pt x="0" y="180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95799" y="1993157"/>
            <a:ext cx="11642671" cy="7847326"/>
          </a:xfrm>
          <a:custGeom>
            <a:avLst/>
            <a:gdLst/>
            <a:ahLst/>
            <a:cxnLst/>
            <a:rect r="r" b="b" t="t" l="l"/>
            <a:pathLst>
              <a:path h="7847326" w="11642671">
                <a:moveTo>
                  <a:pt x="0" y="0"/>
                </a:moveTo>
                <a:lnTo>
                  <a:pt x="11642671" y="0"/>
                </a:lnTo>
                <a:lnTo>
                  <a:pt x="11642671" y="7847326"/>
                </a:lnTo>
                <a:lnTo>
                  <a:pt x="0" y="7847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5" t="0" r="-76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19345" y="162495"/>
            <a:ext cx="13049309" cy="183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LITERATURE REVIEW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253433" cy="3038626"/>
          </a:xfrm>
          <a:custGeom>
            <a:avLst/>
            <a:gdLst/>
            <a:ahLst/>
            <a:cxnLst/>
            <a:rect r="r" b="b" t="t" l="l"/>
            <a:pathLst>
              <a:path h="3038626" w="1253433">
                <a:moveTo>
                  <a:pt x="0" y="0"/>
                </a:moveTo>
                <a:lnTo>
                  <a:pt x="1253433" y="0"/>
                </a:lnTo>
                <a:lnTo>
                  <a:pt x="1253433" y="3038626"/>
                </a:lnTo>
                <a:lnTo>
                  <a:pt x="0" y="3038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69437" y="7467535"/>
            <a:ext cx="2023544" cy="3534575"/>
          </a:xfrm>
          <a:custGeom>
            <a:avLst/>
            <a:gdLst/>
            <a:ahLst/>
            <a:cxnLst/>
            <a:rect r="r" b="b" t="t" l="l"/>
            <a:pathLst>
              <a:path h="3534575" w="2023544">
                <a:moveTo>
                  <a:pt x="0" y="0"/>
                </a:moveTo>
                <a:lnTo>
                  <a:pt x="2023545" y="0"/>
                </a:lnTo>
                <a:lnTo>
                  <a:pt x="2023545" y="3534575"/>
                </a:lnTo>
                <a:lnTo>
                  <a:pt x="0" y="3534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76030" y="9540620"/>
            <a:ext cx="1858980" cy="1803210"/>
          </a:xfrm>
          <a:custGeom>
            <a:avLst/>
            <a:gdLst/>
            <a:ahLst/>
            <a:cxnLst/>
            <a:rect r="r" b="b" t="t" l="l"/>
            <a:pathLst>
              <a:path h="1803210" w="1858980">
                <a:moveTo>
                  <a:pt x="0" y="0"/>
                </a:moveTo>
                <a:lnTo>
                  <a:pt x="1858980" y="0"/>
                </a:lnTo>
                <a:lnTo>
                  <a:pt x="1858980" y="1803210"/>
                </a:lnTo>
                <a:lnTo>
                  <a:pt x="0" y="180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133781"/>
            <a:ext cx="6603797" cy="5079844"/>
          </a:xfrm>
          <a:custGeom>
            <a:avLst/>
            <a:gdLst/>
            <a:ahLst/>
            <a:cxnLst/>
            <a:rect r="r" b="b" t="t" l="l"/>
            <a:pathLst>
              <a:path h="5079844" w="6603797">
                <a:moveTo>
                  <a:pt x="0" y="0"/>
                </a:moveTo>
                <a:lnTo>
                  <a:pt x="6603797" y="0"/>
                </a:lnTo>
                <a:lnTo>
                  <a:pt x="6603797" y="5079844"/>
                </a:lnTo>
                <a:lnTo>
                  <a:pt x="0" y="5079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04675" y="5362381"/>
            <a:ext cx="4500845" cy="4552686"/>
          </a:xfrm>
          <a:custGeom>
            <a:avLst/>
            <a:gdLst/>
            <a:ahLst/>
            <a:cxnLst/>
            <a:rect r="r" b="b" t="t" l="l"/>
            <a:pathLst>
              <a:path h="4552686" w="4500845">
                <a:moveTo>
                  <a:pt x="0" y="0"/>
                </a:moveTo>
                <a:lnTo>
                  <a:pt x="4500845" y="0"/>
                </a:lnTo>
                <a:lnTo>
                  <a:pt x="4500845" y="4552687"/>
                </a:lnTo>
                <a:lnTo>
                  <a:pt x="0" y="4552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636" r="-3214" b="-156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19345" y="162495"/>
            <a:ext cx="13049309" cy="183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RESEARCH GAP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28438" y="2153091"/>
            <a:ext cx="1307708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619"/>
                </a:solidFill>
                <a:latin typeface="Canva Sans"/>
                <a:ea typeface="Canva Sans"/>
                <a:cs typeface="Canva Sans"/>
                <a:sym typeface="Canva Sans"/>
              </a:rPr>
              <a:t>There is no publicly available dataset containing packed item objects from retail stores with precise product labels.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619"/>
                </a:solidFill>
                <a:latin typeface="Canva Sans"/>
                <a:ea typeface="Canva Sans"/>
                <a:cs typeface="Canva Sans"/>
                <a:sym typeface="Canva Sans"/>
              </a:rPr>
              <a:t>The existing datasets primarily consist of item images, but the annotations are limited to classification and detection rather than detailed labeling.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19345" y="1060407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86752" y="3202129"/>
            <a:ext cx="3388350" cy="84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5683" indent="-527841" lvl="1">
              <a:lnSpc>
                <a:spcPts val="6845"/>
              </a:lnSpc>
              <a:buFont typeface="Arial"/>
              <a:buChar char="•"/>
            </a:pPr>
            <a:r>
              <a:rPr lang="en-US" b="true" sz="4889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Tools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2562" y="6328610"/>
            <a:ext cx="4151047" cy="76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8896" indent="-474448" lvl="1">
              <a:lnSpc>
                <a:spcPts val="6153"/>
              </a:lnSpc>
              <a:buFont typeface="Arial"/>
              <a:buChar char="•"/>
            </a:pPr>
            <a:r>
              <a:rPr lang="en-US" b="true" sz="4395">
                <a:solidFill>
                  <a:srgbClr val="141619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Techniques: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19345" y="4102164"/>
            <a:ext cx="12563626" cy="201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RoboFlow, Google colab and kaggle notebook:</a:t>
            </a:r>
          </a:p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                                                        Roboflow used for data anonations</a:t>
            </a:r>
          </a:p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                                                       Colab T4 GPU used for model traning and implementations</a:t>
            </a:r>
          </a:p>
          <a:p>
            <a:pPr algn="l">
              <a:lnSpc>
                <a:spcPts val="4031"/>
              </a:lnSpc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                                                       kaggle notebook also used for better 2XT4GPU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19345" y="7155664"/>
            <a:ext cx="12563626" cy="302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Yolo</a:t>
            </a:r>
          </a:p>
          <a:p>
            <a:pPr algn="l" marL="626111" indent="-313055" lvl="1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Bounding Box Annotation</a:t>
            </a:r>
          </a:p>
          <a:p>
            <a:pPr algn="l" marL="626111" indent="-313055" lvl="1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Data Augmentation</a:t>
            </a:r>
          </a:p>
          <a:p>
            <a:pPr algn="l" marL="626111" indent="-313055" lvl="1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Real-Time Object Detection (OpenCV &amp; TensorFlow ).</a:t>
            </a:r>
          </a:p>
          <a:p>
            <a:pPr algn="l" marL="626111" indent="-313055" lvl="1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Visualization: Matplotlib, Seaborn</a:t>
            </a:r>
          </a:p>
          <a:p>
            <a:pPr algn="l" marL="626111" indent="-313055" lvl="1">
              <a:lnSpc>
                <a:spcPts val="4031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Streamlit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642398"/>
            <a:ext cx="3813809" cy="1002205"/>
            <a:chOff x="0" y="0"/>
            <a:chExt cx="1004460" cy="2639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4460" cy="263955"/>
            </a:xfrm>
            <a:custGeom>
              <a:avLst/>
              <a:gdLst/>
              <a:ahLst/>
              <a:cxnLst/>
              <a:rect r="r" b="b" t="t" l="l"/>
              <a:pathLst>
                <a:path h="263955" w="1004460">
                  <a:moveTo>
                    <a:pt x="103528" y="0"/>
                  </a:moveTo>
                  <a:lnTo>
                    <a:pt x="900932" y="0"/>
                  </a:lnTo>
                  <a:cubicBezTo>
                    <a:pt x="928389" y="0"/>
                    <a:pt x="954722" y="10907"/>
                    <a:pt x="974137" y="30323"/>
                  </a:cubicBezTo>
                  <a:cubicBezTo>
                    <a:pt x="993553" y="49738"/>
                    <a:pt x="1004460" y="76071"/>
                    <a:pt x="1004460" y="103528"/>
                  </a:cubicBezTo>
                  <a:lnTo>
                    <a:pt x="1004460" y="160427"/>
                  </a:lnTo>
                  <a:cubicBezTo>
                    <a:pt x="1004460" y="187884"/>
                    <a:pt x="993553" y="214217"/>
                    <a:pt x="974137" y="233632"/>
                  </a:cubicBezTo>
                  <a:cubicBezTo>
                    <a:pt x="954722" y="253048"/>
                    <a:pt x="928389" y="263955"/>
                    <a:pt x="900932" y="263955"/>
                  </a:cubicBezTo>
                  <a:lnTo>
                    <a:pt x="103528" y="263955"/>
                  </a:lnTo>
                  <a:cubicBezTo>
                    <a:pt x="76071" y="263955"/>
                    <a:pt x="49738" y="253048"/>
                    <a:pt x="30323" y="233632"/>
                  </a:cubicBezTo>
                  <a:cubicBezTo>
                    <a:pt x="10907" y="214217"/>
                    <a:pt x="0" y="187884"/>
                    <a:pt x="0" y="160427"/>
                  </a:cubicBezTo>
                  <a:lnTo>
                    <a:pt x="0" y="103528"/>
                  </a:lnTo>
                  <a:cubicBezTo>
                    <a:pt x="0" y="76071"/>
                    <a:pt x="10907" y="49738"/>
                    <a:pt x="30323" y="30323"/>
                  </a:cubicBezTo>
                  <a:cubicBezTo>
                    <a:pt x="49738" y="10907"/>
                    <a:pt x="76071" y="0"/>
                    <a:pt x="1035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04460" cy="31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Collection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07852" y="4536906"/>
            <a:ext cx="4872296" cy="1179195"/>
            <a:chOff x="0" y="0"/>
            <a:chExt cx="1283238" cy="3105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3238" cy="310570"/>
            </a:xfrm>
            <a:custGeom>
              <a:avLst/>
              <a:gdLst/>
              <a:ahLst/>
              <a:cxnLst/>
              <a:rect r="r" b="b" t="t" l="l"/>
              <a:pathLst>
                <a:path h="310570" w="1283238">
                  <a:moveTo>
                    <a:pt x="81037" y="0"/>
                  </a:moveTo>
                  <a:lnTo>
                    <a:pt x="1202201" y="0"/>
                  </a:lnTo>
                  <a:cubicBezTo>
                    <a:pt x="1223694" y="0"/>
                    <a:pt x="1244306" y="8538"/>
                    <a:pt x="1259503" y="23735"/>
                  </a:cubicBezTo>
                  <a:cubicBezTo>
                    <a:pt x="1274701" y="38933"/>
                    <a:pt x="1283238" y="59545"/>
                    <a:pt x="1283238" y="81037"/>
                  </a:cubicBezTo>
                  <a:lnTo>
                    <a:pt x="1283238" y="229533"/>
                  </a:lnTo>
                  <a:cubicBezTo>
                    <a:pt x="1283238" y="251025"/>
                    <a:pt x="1274701" y="271637"/>
                    <a:pt x="1259503" y="286835"/>
                  </a:cubicBezTo>
                  <a:cubicBezTo>
                    <a:pt x="1244306" y="302032"/>
                    <a:pt x="1223694" y="310570"/>
                    <a:pt x="1202201" y="310570"/>
                  </a:cubicBezTo>
                  <a:lnTo>
                    <a:pt x="81037" y="310570"/>
                  </a:lnTo>
                  <a:cubicBezTo>
                    <a:pt x="59545" y="310570"/>
                    <a:pt x="38933" y="302032"/>
                    <a:pt x="23735" y="286835"/>
                  </a:cubicBezTo>
                  <a:cubicBezTo>
                    <a:pt x="8538" y="271637"/>
                    <a:pt x="0" y="251025"/>
                    <a:pt x="0" y="229533"/>
                  </a:cubicBezTo>
                  <a:lnTo>
                    <a:pt x="0" y="81037"/>
                  </a:lnTo>
                  <a:cubicBezTo>
                    <a:pt x="0" y="59545"/>
                    <a:pt x="8538" y="38933"/>
                    <a:pt x="23735" y="23735"/>
                  </a:cubicBezTo>
                  <a:cubicBezTo>
                    <a:pt x="38933" y="8538"/>
                    <a:pt x="59545" y="0"/>
                    <a:pt x="810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3238" cy="348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Boundery Box Annonations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(Using Roboflow)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90290" y="4553902"/>
            <a:ext cx="4872296" cy="1179195"/>
            <a:chOff x="0" y="0"/>
            <a:chExt cx="1283238" cy="3105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3238" cy="310570"/>
            </a:xfrm>
            <a:custGeom>
              <a:avLst/>
              <a:gdLst/>
              <a:ahLst/>
              <a:cxnLst/>
              <a:rect r="r" b="b" t="t" l="l"/>
              <a:pathLst>
                <a:path h="310570" w="1283238">
                  <a:moveTo>
                    <a:pt x="81037" y="0"/>
                  </a:moveTo>
                  <a:lnTo>
                    <a:pt x="1202201" y="0"/>
                  </a:lnTo>
                  <a:cubicBezTo>
                    <a:pt x="1223694" y="0"/>
                    <a:pt x="1244306" y="8538"/>
                    <a:pt x="1259503" y="23735"/>
                  </a:cubicBezTo>
                  <a:cubicBezTo>
                    <a:pt x="1274701" y="38933"/>
                    <a:pt x="1283238" y="59545"/>
                    <a:pt x="1283238" y="81037"/>
                  </a:cubicBezTo>
                  <a:lnTo>
                    <a:pt x="1283238" y="229533"/>
                  </a:lnTo>
                  <a:cubicBezTo>
                    <a:pt x="1283238" y="251025"/>
                    <a:pt x="1274701" y="271637"/>
                    <a:pt x="1259503" y="286835"/>
                  </a:cubicBezTo>
                  <a:cubicBezTo>
                    <a:pt x="1244306" y="302032"/>
                    <a:pt x="1223694" y="310570"/>
                    <a:pt x="1202201" y="310570"/>
                  </a:cubicBezTo>
                  <a:lnTo>
                    <a:pt x="81037" y="310570"/>
                  </a:lnTo>
                  <a:cubicBezTo>
                    <a:pt x="59545" y="310570"/>
                    <a:pt x="38933" y="302032"/>
                    <a:pt x="23735" y="286835"/>
                  </a:cubicBezTo>
                  <a:cubicBezTo>
                    <a:pt x="8538" y="271637"/>
                    <a:pt x="0" y="251025"/>
                    <a:pt x="0" y="229533"/>
                  </a:cubicBezTo>
                  <a:lnTo>
                    <a:pt x="0" y="81037"/>
                  </a:lnTo>
                  <a:cubicBezTo>
                    <a:pt x="0" y="59545"/>
                    <a:pt x="8538" y="38933"/>
                    <a:pt x="23735" y="23735"/>
                  </a:cubicBezTo>
                  <a:cubicBezTo>
                    <a:pt x="38933" y="8538"/>
                    <a:pt x="59545" y="0"/>
                    <a:pt x="810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83238" cy="348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Creating Dataset 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Yolov5 version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54876" y="7239308"/>
            <a:ext cx="3813809" cy="1678846"/>
            <a:chOff x="0" y="0"/>
            <a:chExt cx="1004460" cy="4421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4460" cy="442165"/>
            </a:xfrm>
            <a:custGeom>
              <a:avLst/>
              <a:gdLst/>
              <a:ahLst/>
              <a:cxnLst/>
              <a:rect r="r" b="b" t="t" l="l"/>
              <a:pathLst>
                <a:path h="442165" w="1004460">
                  <a:moveTo>
                    <a:pt x="103528" y="0"/>
                  </a:moveTo>
                  <a:lnTo>
                    <a:pt x="900932" y="0"/>
                  </a:lnTo>
                  <a:cubicBezTo>
                    <a:pt x="928389" y="0"/>
                    <a:pt x="954722" y="10907"/>
                    <a:pt x="974137" y="30323"/>
                  </a:cubicBezTo>
                  <a:cubicBezTo>
                    <a:pt x="993553" y="49738"/>
                    <a:pt x="1004460" y="76071"/>
                    <a:pt x="1004460" y="103528"/>
                  </a:cubicBezTo>
                  <a:lnTo>
                    <a:pt x="1004460" y="338637"/>
                  </a:lnTo>
                  <a:cubicBezTo>
                    <a:pt x="1004460" y="366094"/>
                    <a:pt x="993553" y="392427"/>
                    <a:pt x="974137" y="411842"/>
                  </a:cubicBezTo>
                  <a:cubicBezTo>
                    <a:pt x="954722" y="431258"/>
                    <a:pt x="928389" y="442165"/>
                    <a:pt x="900932" y="442165"/>
                  </a:cubicBezTo>
                  <a:lnTo>
                    <a:pt x="103528" y="442165"/>
                  </a:lnTo>
                  <a:cubicBezTo>
                    <a:pt x="76071" y="442165"/>
                    <a:pt x="49738" y="431258"/>
                    <a:pt x="30323" y="411842"/>
                  </a:cubicBezTo>
                  <a:cubicBezTo>
                    <a:pt x="10907" y="392427"/>
                    <a:pt x="0" y="366094"/>
                    <a:pt x="0" y="338637"/>
                  </a:cubicBezTo>
                  <a:lnTo>
                    <a:pt x="0" y="103528"/>
                  </a:lnTo>
                  <a:cubicBezTo>
                    <a:pt x="0" y="76071"/>
                    <a:pt x="10907" y="49738"/>
                    <a:pt x="30323" y="30323"/>
                  </a:cubicBezTo>
                  <a:cubicBezTo>
                    <a:pt x="49738" y="10907"/>
                    <a:pt x="76071" y="0"/>
                    <a:pt x="1035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004460" cy="499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b="true" sz="28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 Training (YOLOv5 and others)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31808" y="7128368"/>
            <a:ext cx="3086100" cy="1386377"/>
            <a:chOff x="0" y="0"/>
            <a:chExt cx="812800" cy="36513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365136"/>
            </a:xfrm>
            <a:custGeom>
              <a:avLst/>
              <a:gdLst/>
              <a:ahLst/>
              <a:cxnLst/>
              <a:rect r="r" b="b" t="t" l="l"/>
              <a:pathLst>
                <a:path h="365136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37195"/>
                  </a:lnTo>
                  <a:cubicBezTo>
                    <a:pt x="812800" y="271127"/>
                    <a:pt x="799321" y="303670"/>
                    <a:pt x="775327" y="327663"/>
                  </a:cubicBezTo>
                  <a:cubicBezTo>
                    <a:pt x="751333" y="351657"/>
                    <a:pt x="718791" y="365136"/>
                    <a:pt x="684859" y="365136"/>
                  </a:cubicBezTo>
                  <a:lnTo>
                    <a:pt x="127941" y="365136"/>
                  </a:lnTo>
                  <a:cubicBezTo>
                    <a:pt x="94009" y="365136"/>
                    <a:pt x="61467" y="351657"/>
                    <a:pt x="37473" y="327663"/>
                  </a:cubicBezTo>
                  <a:cubicBezTo>
                    <a:pt x="13479" y="303670"/>
                    <a:pt x="0" y="271127"/>
                    <a:pt x="0" y="237195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412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Result Visualisation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029235" y="7057507"/>
            <a:ext cx="3086100" cy="1505126"/>
            <a:chOff x="0" y="0"/>
            <a:chExt cx="812800" cy="3964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396412"/>
            </a:xfrm>
            <a:custGeom>
              <a:avLst/>
              <a:gdLst/>
              <a:ahLst/>
              <a:cxnLst/>
              <a:rect r="r" b="b" t="t" l="l"/>
              <a:pathLst>
                <a:path h="396412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8471"/>
                  </a:lnTo>
                  <a:cubicBezTo>
                    <a:pt x="812800" y="302403"/>
                    <a:pt x="799321" y="334945"/>
                    <a:pt x="775327" y="358939"/>
                  </a:cubicBezTo>
                  <a:cubicBezTo>
                    <a:pt x="751333" y="382932"/>
                    <a:pt x="718791" y="396412"/>
                    <a:pt x="684859" y="396412"/>
                  </a:cubicBezTo>
                  <a:lnTo>
                    <a:pt x="127941" y="396412"/>
                  </a:lnTo>
                  <a:cubicBezTo>
                    <a:pt x="94009" y="396412"/>
                    <a:pt x="61467" y="382932"/>
                    <a:pt x="37473" y="358939"/>
                  </a:cubicBezTo>
                  <a:cubicBezTo>
                    <a:pt x="13479" y="334945"/>
                    <a:pt x="0" y="302403"/>
                    <a:pt x="0" y="26847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434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Deploying 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619345" y="781050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Methodology</a:t>
            </a:r>
          </a:p>
        </p:txBody>
      </p:sp>
      <p:sp>
        <p:nvSpPr>
          <p:cNvPr name="AutoShape 25" id="25"/>
          <p:cNvSpPr/>
          <p:nvPr/>
        </p:nvSpPr>
        <p:spPr>
          <a:xfrm flipV="true">
            <a:off x="4842509" y="5126504"/>
            <a:ext cx="1865343" cy="169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>
            <a:off x="11580148" y="5126504"/>
            <a:ext cx="1310142" cy="169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 flipV="true">
            <a:off x="5768685" y="7821556"/>
            <a:ext cx="2163123" cy="2571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 flipV="true">
            <a:off x="11017908" y="7810070"/>
            <a:ext cx="2011327" cy="114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H="true">
            <a:off x="3550731" y="5733098"/>
            <a:ext cx="11775707" cy="13468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34696" y="7057507"/>
            <a:ext cx="2258285" cy="3944603"/>
          </a:xfrm>
          <a:custGeom>
            <a:avLst/>
            <a:gdLst/>
            <a:ahLst/>
            <a:cxnLst/>
            <a:rect r="r" b="b" t="t" l="l"/>
            <a:pathLst>
              <a:path h="3944603" w="2258285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95661" y="9171662"/>
            <a:ext cx="2239349" cy="2172168"/>
          </a:xfrm>
          <a:custGeom>
            <a:avLst/>
            <a:gdLst/>
            <a:ahLst/>
            <a:cxnLst/>
            <a:rect r="r" b="b" t="t" l="l"/>
            <a:pathLst>
              <a:path h="2172168" w="2239349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89676" y="1667104"/>
            <a:ext cx="6230521" cy="8619896"/>
          </a:xfrm>
          <a:custGeom>
            <a:avLst/>
            <a:gdLst/>
            <a:ahLst/>
            <a:cxnLst/>
            <a:rect r="r" b="b" t="t" l="l"/>
            <a:pathLst>
              <a:path h="8619896" w="6230521">
                <a:moveTo>
                  <a:pt x="0" y="0"/>
                </a:moveTo>
                <a:lnTo>
                  <a:pt x="6230521" y="0"/>
                </a:lnTo>
                <a:lnTo>
                  <a:pt x="6230521" y="8619896"/>
                </a:lnTo>
                <a:lnTo>
                  <a:pt x="0" y="8619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66026" y="-9388"/>
            <a:ext cx="13049309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Methodology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299" y="-818860"/>
            <a:ext cx="1701877" cy="4125764"/>
          </a:xfrm>
          <a:custGeom>
            <a:avLst/>
            <a:gdLst/>
            <a:ahLst/>
            <a:cxnLst/>
            <a:rect r="r" b="b" t="t" l="l"/>
            <a:pathLst>
              <a:path h="4125764" w="1701877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19086" y="1028700"/>
            <a:ext cx="10661715" cy="3048268"/>
          </a:xfrm>
          <a:custGeom>
            <a:avLst/>
            <a:gdLst/>
            <a:ahLst/>
            <a:cxnLst/>
            <a:rect r="r" b="b" t="t" l="l"/>
            <a:pathLst>
              <a:path h="3048268" w="10661715">
                <a:moveTo>
                  <a:pt x="0" y="0"/>
                </a:moveTo>
                <a:lnTo>
                  <a:pt x="10661715" y="0"/>
                </a:lnTo>
                <a:lnTo>
                  <a:pt x="10661715" y="3048268"/>
                </a:lnTo>
                <a:lnTo>
                  <a:pt x="0" y="3048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4237" y="-25355"/>
            <a:ext cx="6404934" cy="182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Result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73299" y="4536575"/>
            <a:ext cx="10724133" cy="5750425"/>
          </a:xfrm>
          <a:custGeom>
            <a:avLst/>
            <a:gdLst/>
            <a:ahLst/>
            <a:cxnLst/>
            <a:rect r="r" b="b" t="t" l="l"/>
            <a:pathLst>
              <a:path h="5750425" w="10724133">
                <a:moveTo>
                  <a:pt x="0" y="0"/>
                </a:moveTo>
                <a:lnTo>
                  <a:pt x="10724133" y="0"/>
                </a:lnTo>
                <a:lnTo>
                  <a:pt x="10724133" y="5750425"/>
                </a:lnTo>
                <a:lnTo>
                  <a:pt x="0" y="5750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DAGijPHeZ1s</dc:identifier>
  <dcterms:modified xsi:type="dcterms:W3CDTF">2011-08-01T06:04:30Z</dcterms:modified>
  <cp:revision>1</cp:revision>
  <dc:title>Brown and Black Modern Watercolor Presentation</dc:title>
</cp:coreProperties>
</file>